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Default Extension="wdp" ContentType="image/vnd.ms-photo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84" r:id="rId3"/>
    <p:sldId id="285" r:id="rId4"/>
    <p:sldId id="257" r:id="rId5"/>
    <p:sldId id="259" r:id="rId6"/>
    <p:sldId id="258" r:id="rId7"/>
    <p:sldId id="261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83" r:id="rId24"/>
    <p:sldId id="278" r:id="rId25"/>
    <p:sldId id="277" r:id="rId26"/>
    <p:sldId id="279" r:id="rId27"/>
    <p:sldId id="280" r:id="rId28"/>
    <p:sldId id="281" r:id="rId29"/>
    <p:sldId id="282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6477" autoAdjust="0"/>
    <p:restoredTop sz="94660"/>
  </p:normalViewPr>
  <p:slideViewPr>
    <p:cSldViewPr>
      <p:cViewPr varScale="1">
        <p:scale>
          <a:sx n="86" d="100"/>
          <a:sy n="86" d="100"/>
        </p:scale>
        <p:origin x="-104" y="-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7249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20281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615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04884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23910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1934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27240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57223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62460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3586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2611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516B-B1F4-4999-B5B8-9454FC249100}" type="datetimeFigureOut">
              <a:rPr lang="en-US" smtClean="0"/>
              <a:pPr/>
              <a:t>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0C114-4B48-4C5E-9703-C1D5D8F92D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42705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2.jpeg"/><Relationship Id="rId5" Type="http://schemas.openxmlformats.org/officeDocument/2006/relationships/image" Target="../media/image13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microsoft.com/office/2007/relationships/hdphoto" Target="../media/hdphoto1.wdp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154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7772400" cy="1470025"/>
          </a:xfrm>
        </p:spPr>
        <p:txBody>
          <a:bodyPr/>
          <a:lstStyle/>
          <a:p>
            <a:r>
              <a:rPr lang="en-US" b="1" dirty="0" smtClean="0"/>
              <a:t>El Burro </a:t>
            </a:r>
            <a:r>
              <a:rPr lang="en-US" b="1" dirty="0" err="1" smtClean="0"/>
              <a:t>y</a:t>
            </a:r>
            <a:r>
              <a:rPr lang="en-US" b="1" dirty="0" smtClean="0"/>
              <a:t> el </a:t>
            </a:r>
            <a:r>
              <a:rPr lang="en-US" b="1" dirty="0" err="1" smtClean="0"/>
              <a:t>Puerquito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590800"/>
            <a:ext cx="50292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err="1" smtClean="0">
                <a:solidFill>
                  <a:schemeClr val="accent5"/>
                </a:solidFill>
              </a:rPr>
              <a:t>Una</a:t>
            </a:r>
            <a:r>
              <a:rPr lang="en-US" b="1" dirty="0" smtClean="0">
                <a:solidFill>
                  <a:schemeClr val="accent5"/>
                </a:solidFill>
              </a:rPr>
              <a:t> </a:t>
            </a:r>
            <a:r>
              <a:rPr lang="en-US" b="1" dirty="0" err="1" smtClean="0">
                <a:solidFill>
                  <a:schemeClr val="accent5"/>
                </a:solidFill>
              </a:rPr>
              <a:t>fabula</a:t>
            </a:r>
            <a:r>
              <a:rPr lang="en-US" b="1" dirty="0" smtClean="0">
                <a:solidFill>
                  <a:schemeClr val="accent5"/>
                </a:solidFill>
              </a:rPr>
              <a:t> </a:t>
            </a:r>
            <a:r>
              <a:rPr lang="en-US" b="1" dirty="0" err="1" smtClean="0">
                <a:solidFill>
                  <a:schemeClr val="accent5"/>
                </a:solidFill>
              </a:rPr>
              <a:t>tejana</a:t>
            </a:r>
            <a:endParaRPr lang="en-US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8691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399"/>
            <a:ext cx="9122083" cy="6818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066800"/>
            <a:ext cx="52197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tiene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un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compañero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9800" y="4648200"/>
            <a:ext cx="61722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Su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compañero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se llama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57200"/>
            <a:ext cx="27432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En la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granja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...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0" y="1219200"/>
            <a:ext cx="4064000" cy="318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9430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399"/>
            <a:ext cx="9122083" cy="6818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219200"/>
            <a:ext cx="42672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u="sng" dirty="0" smtClean="0">
                <a:latin typeface="Aharoni" pitchFamily="2" charset="-79"/>
                <a:cs typeface="Aharoni" pitchFamily="2" charset="-79"/>
              </a:rPr>
              <a:t>no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activo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4495800"/>
            <a:ext cx="52197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u="sng" dirty="0" smtClean="0">
                <a:latin typeface="Aharoni" pitchFamily="2" charset="-79"/>
                <a:cs typeface="Aharoni" pitchFamily="2" charset="-79"/>
              </a:rPr>
              <a:t>no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trabajador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990600"/>
            <a:ext cx="4468781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val Callout 6"/>
          <p:cNvSpPr/>
          <p:nvPr/>
        </p:nvSpPr>
        <p:spPr>
          <a:xfrm>
            <a:off x="4267200" y="228600"/>
            <a:ext cx="2133600" cy="1752600"/>
          </a:xfrm>
          <a:prstGeom prst="wedgeEllipseCallout">
            <a:avLst>
              <a:gd name="adj1" fmla="val 45074"/>
              <a:gd name="adj2" fmla="val 5559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533400"/>
            <a:ext cx="144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¡</a:t>
            </a:r>
            <a:r>
              <a:rPr lang="en-US" sz="32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Hace</a:t>
            </a:r>
            <a:r>
              <a:rPr lang="en-US" sz="32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calor</a:t>
            </a:r>
            <a:r>
              <a:rPr lang="en-US" sz="32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!</a:t>
            </a:r>
            <a:endParaRPr lang="en-US" sz="3200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83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399"/>
            <a:ext cx="9122083" cy="6818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143000"/>
            <a:ext cx="44196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atlético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3048000"/>
            <a:ext cx="48006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perezoso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05400"/>
            <a:ext cx="52578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flaco</a:t>
            </a:r>
            <a:r>
              <a:rPr lang="en-US" sz="2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o</a:t>
            </a:r>
            <a:r>
              <a:rPr lang="en-US" sz="2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gordo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219" y="1600200"/>
            <a:ext cx="4468781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485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399"/>
            <a:ext cx="9122083" cy="6818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533400"/>
            <a:ext cx="88392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i="1" u="sng" dirty="0" err="1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pasar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el </a:t>
            </a:r>
            <a:r>
              <a:rPr lang="en-US" sz="2800" b="1" dirty="0" err="1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rato</a:t>
            </a:r>
            <a:r>
              <a:rPr lang="en-US" sz="2800" b="1" dirty="0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con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…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5715000"/>
            <a:ext cx="73533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pasar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5"/>
                </a:solidFill>
                <a:latin typeface="Aharoni" pitchFamily="2" charset="-79"/>
                <a:cs typeface="Aharoni" pitchFamily="2" charset="-79"/>
              </a:rPr>
              <a:t>el </a:t>
            </a:r>
            <a:r>
              <a:rPr lang="en-US" sz="2800" b="1" dirty="0" err="1" smtClean="0">
                <a:solidFill>
                  <a:schemeClr val="accent5"/>
                </a:solidFill>
                <a:latin typeface="Aharoni" pitchFamily="2" charset="-79"/>
                <a:cs typeface="Aharoni" pitchFamily="2" charset="-79"/>
              </a:rPr>
              <a:t>rato</a:t>
            </a:r>
            <a:r>
              <a:rPr lang="en-US" sz="2800" b="1" dirty="0" smtClean="0">
                <a:solidFill>
                  <a:schemeClr val="accent5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solo.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81200"/>
            <a:ext cx="3205865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Heart 5"/>
          <p:cNvSpPr/>
          <p:nvPr/>
        </p:nvSpPr>
        <p:spPr>
          <a:xfrm>
            <a:off x="3962400" y="2438400"/>
            <a:ext cx="1371600" cy="1447800"/>
          </a:xfrm>
          <a:prstGeom prst="hear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&quot;No&quot; Symbol 6"/>
          <p:cNvSpPr/>
          <p:nvPr/>
        </p:nvSpPr>
        <p:spPr>
          <a:xfrm>
            <a:off x="3733800" y="2209800"/>
            <a:ext cx="1828800" cy="1828800"/>
          </a:xfrm>
          <a:prstGeom prst="noSmoking">
            <a:avLst>
              <a:gd name="adj" fmla="val 427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1219200"/>
            <a:ext cx="2626340" cy="4552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8230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399"/>
            <a:ext cx="9122083" cy="6818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" y="457200"/>
            <a:ext cx="80772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i="1" u="sng" dirty="0" err="1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pasar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el </a:t>
            </a:r>
            <a:r>
              <a:rPr lang="en-US" sz="2800" b="1" dirty="0" err="1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rato</a:t>
            </a:r>
            <a:r>
              <a:rPr lang="en-US" sz="2800" b="1" dirty="0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con el burro?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5410200"/>
            <a:ext cx="63627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i="1" u="sng" dirty="0" err="1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pasar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el </a:t>
            </a:r>
            <a:r>
              <a:rPr lang="en-US" sz="2800" b="1" dirty="0" err="1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rato</a:t>
            </a:r>
            <a:r>
              <a:rPr lang="en-US" sz="2800" b="1" dirty="0" smtClean="0">
                <a:solidFill>
                  <a:srgbClr val="55992B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solo.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590800"/>
            <a:ext cx="3205865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Heart 6"/>
          <p:cNvSpPr/>
          <p:nvPr/>
        </p:nvSpPr>
        <p:spPr>
          <a:xfrm>
            <a:off x="4419600" y="3505200"/>
            <a:ext cx="1371600" cy="1447800"/>
          </a:xfrm>
          <a:prstGeom prst="hear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Callout 3"/>
          <p:cNvSpPr/>
          <p:nvPr/>
        </p:nvSpPr>
        <p:spPr>
          <a:xfrm>
            <a:off x="609600" y="1143000"/>
            <a:ext cx="1676400" cy="1676400"/>
          </a:xfrm>
          <a:prstGeom prst="wedgeEllipseCallout">
            <a:avLst>
              <a:gd name="adj1" fmla="val 41515"/>
              <a:gd name="adj2" fmla="val 707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&quot;No&quot; Symbol 7"/>
          <p:cNvSpPr/>
          <p:nvPr/>
        </p:nvSpPr>
        <p:spPr>
          <a:xfrm>
            <a:off x="4191000" y="3200400"/>
            <a:ext cx="1828800" cy="1828800"/>
          </a:xfrm>
          <a:prstGeom prst="noSmoking">
            <a:avLst>
              <a:gd name="adj" fmla="val 427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5240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¡No!</a:t>
            </a:r>
            <a:endParaRPr lang="en-US" sz="5400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752600"/>
            <a:ext cx="2066192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915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4" grpId="0" animBg="1"/>
      <p:bldP spid="8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2" name="Oval Callout 1"/>
          <p:cNvSpPr/>
          <p:nvPr/>
        </p:nvSpPr>
        <p:spPr>
          <a:xfrm>
            <a:off x="1143000" y="0"/>
            <a:ext cx="3352800" cy="3124200"/>
          </a:xfrm>
          <a:prstGeom prst="wedgeEllipseCallout">
            <a:avLst>
              <a:gd name="adj1" fmla="val -25200"/>
              <a:gd name="adj2" fmla="val 634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71600" y="762000"/>
            <a:ext cx="2819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¿</a:t>
            </a:r>
            <a:r>
              <a:rPr lang="en-US" sz="2800" b="1" i="1" u="sng" dirty="0" err="1" smtClean="0">
                <a:solidFill>
                  <a:schemeClr val="bg2"/>
                </a:solidFill>
                <a:latin typeface="Aharoni" pitchFamily="2" charset="-79"/>
                <a:cs typeface="Aharoni" pitchFamily="2" charset="-79"/>
              </a:rPr>
              <a:t>Quieres</a:t>
            </a:r>
            <a:r>
              <a:rPr lang="en-US" sz="2800" b="1" i="1" u="sng" dirty="0" smtClean="0">
                <a:solidFill>
                  <a:schemeClr val="bg2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hacer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ejercicio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conmigo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495800" y="914400"/>
            <a:ext cx="3352800" cy="3124200"/>
          </a:xfrm>
          <a:prstGeom prst="wedgeEllipseCallout">
            <a:avLst>
              <a:gd name="adj1" fmla="val 27150"/>
              <a:gd name="adj2" fmla="val 65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34000" y="1371601"/>
            <a:ext cx="1828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¡No!</a:t>
            </a:r>
          </a:p>
          <a:p>
            <a:endParaRPr lang="en-US" sz="5400" b="1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  <a:p>
            <a:endParaRPr lang="en-US" sz="5400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2362200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u="sng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ver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televisión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Picture 2" descr="http://www.livingstonbuzz.com/wp-content/uploads/2010/10/180px-Shrek_donk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54400"/>
            <a:ext cx="2552700" cy="340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4343400"/>
            <a:ext cx="3205865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8137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4343400"/>
            <a:ext cx="3205865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www.livingstonbuzz.com/wp-content/uploads/2010/10/180px-Shrek_donk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54400"/>
            <a:ext cx="2552700" cy="340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990600" y="0"/>
            <a:ext cx="3352800" cy="3124200"/>
          </a:xfrm>
          <a:prstGeom prst="wedgeEllipseCallout">
            <a:avLst>
              <a:gd name="adj1" fmla="val -18234"/>
              <a:gd name="adj2" fmla="val 662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19200" y="609600"/>
            <a:ext cx="2819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¿</a:t>
            </a:r>
            <a:r>
              <a:rPr lang="en-US" sz="2800" b="1" i="1" u="sng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Quieres</a:t>
            </a:r>
            <a:r>
              <a:rPr lang="en-US" sz="2800" b="1" i="1" dirty="0" smtClean="0">
                <a:solidFill>
                  <a:schemeClr val="bg2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jugar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al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béisbol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conmigo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800600" y="990600"/>
            <a:ext cx="3352800" cy="3124200"/>
          </a:xfrm>
          <a:prstGeom prst="wedgeEllipseCallout">
            <a:avLst>
              <a:gd name="adj1" fmla="val 14523"/>
              <a:gd name="adj2" fmla="val 682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604164" y="1644685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¡No!</a:t>
            </a:r>
            <a:endParaRPr lang="en-US" sz="5400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2362200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u="sng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jugar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videojuegos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722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2083" cy="69711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4343400"/>
            <a:ext cx="3205865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www.livingstonbuzz.com/wp-content/uploads/2010/10/180px-Shrek_donk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54400"/>
            <a:ext cx="2552700" cy="340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990600" y="228600"/>
            <a:ext cx="3352800" cy="3124200"/>
          </a:xfrm>
          <a:prstGeom prst="wedgeEllipseCallout">
            <a:avLst>
              <a:gd name="adj1" fmla="val -9961"/>
              <a:gd name="adj2" fmla="val 65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19200" y="838200"/>
            <a:ext cx="2819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¿</a:t>
            </a:r>
            <a:r>
              <a:rPr lang="en-US" sz="2800" b="1" i="1" u="sng" dirty="0" err="1" smtClean="0">
                <a:solidFill>
                  <a:schemeClr val="bg2"/>
                </a:solidFill>
                <a:latin typeface="Aharoni" pitchFamily="2" charset="-79"/>
                <a:cs typeface="Aharoni" pitchFamily="2" charset="-79"/>
              </a:rPr>
              <a:t>Quieres</a:t>
            </a:r>
            <a:r>
              <a:rPr lang="en-US" sz="2800" b="1" i="1" u="sng" dirty="0" smtClean="0">
                <a:solidFill>
                  <a:schemeClr val="bg2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ir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el cine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conmigo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648200" y="914400"/>
            <a:ext cx="3352800" cy="3124200"/>
          </a:xfrm>
          <a:prstGeom prst="wedgeEllipseCallout">
            <a:avLst>
              <a:gd name="adj1" fmla="val 22360"/>
              <a:gd name="adj2" fmla="val 682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53000" y="2438400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u="sng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descansar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04164" y="1644685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¡No!</a:t>
            </a:r>
            <a:endParaRPr lang="en-US" sz="5400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824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381000"/>
            <a:ext cx="61341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mucho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600200"/>
            <a:ext cx="60198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Aharoni" pitchFamily="2" charset="-79"/>
                <a:cs typeface="Aharoni" pitchFamily="2" charset="-79"/>
              </a:rPr>
              <a:t>L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comida china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029200"/>
            <a:ext cx="39624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Aharoni" pitchFamily="2" charset="-79"/>
                <a:cs typeface="Aharoni" pitchFamily="2" charset="-79"/>
              </a:rPr>
              <a:t>L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pizza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971800"/>
            <a:ext cx="4954519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loud Callout 7"/>
          <p:cNvSpPr/>
          <p:nvPr/>
        </p:nvSpPr>
        <p:spPr>
          <a:xfrm>
            <a:off x="6358946" y="0"/>
            <a:ext cx="2785054" cy="2609657"/>
          </a:xfrm>
          <a:prstGeom prst="cloudCallout">
            <a:avLst>
              <a:gd name="adj1" fmla="val 7472"/>
              <a:gd name="adj2" fmla="val 74808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228600"/>
            <a:ext cx="2577249" cy="2209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800" y="2362200"/>
            <a:ext cx="1726378" cy="266110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5949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4544E-6 2.05365E-6 L 0.41652 0.0111 " pathEditMode="relative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95400"/>
            <a:ext cx="73914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fruta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895600"/>
            <a:ext cx="83820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comida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rápida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549667"/>
            <a:ext cx="4239366" cy="3308333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3698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Vocabulario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flaco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gordo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querer</a:t>
            </a:r>
            <a:r>
              <a:rPr lang="en-US" dirty="0" smtClean="0"/>
              <a:t> (</a:t>
            </a:r>
            <a:r>
              <a:rPr lang="en-US" dirty="0" err="1" smtClean="0"/>
              <a:t>quiero</a:t>
            </a:r>
            <a:r>
              <a:rPr lang="en-US" dirty="0" smtClean="0"/>
              <a:t>, </a:t>
            </a:r>
            <a:r>
              <a:rPr lang="en-US" dirty="0" err="1" smtClean="0"/>
              <a:t>quieres</a:t>
            </a:r>
            <a:r>
              <a:rPr lang="en-US" dirty="0" smtClean="0"/>
              <a:t>, </a:t>
            </a:r>
            <a:r>
              <a:rPr lang="en-US" dirty="0" err="1" smtClean="0"/>
              <a:t>quiere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err="1" smtClean="0"/>
              <a:t>descansar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comer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2083" cy="69711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4600" y="228600"/>
            <a:ext cx="396240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granjero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i="1" dirty="0" err="1" smtClean="0">
                <a:latin typeface="Aharoni" pitchFamily="2" charset="-79"/>
                <a:cs typeface="Aharoni" pitchFamily="2" charset="-79"/>
              </a:rPr>
              <a:t>siempre</a:t>
            </a:r>
            <a:r>
              <a:rPr lang="en-US" sz="2800" b="1" i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le </a:t>
            </a:r>
          </a:p>
          <a:p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comida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rápida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a      	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200" y="1828800"/>
            <a:ext cx="464820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granjero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nunca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comida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rápida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al burro.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76600"/>
            <a:ext cx="762000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Por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muy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gordo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y el burro</a:t>
            </a:r>
          </a:p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			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flaco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105400"/>
            <a:ext cx="69342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al burro no </a:t>
            </a:r>
            <a:r>
              <a:rPr lang="en-US" sz="2800" b="1" i="1" u="sng" dirty="0" err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fruta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56641" cy="2931167"/>
          </a:xfrm>
          <a:prstGeom prst="rect">
            <a:avLst/>
          </a:prstGeom>
        </p:spPr>
      </p:pic>
      <p:pic>
        <p:nvPicPr>
          <p:cNvPr id="8" name="Picture 2" descr="http://www.livingstonbuzz.com/wp-content/uploads/2010/10/180px-Shrek_donk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1350" y="3733800"/>
            <a:ext cx="2152650" cy="287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6019800"/>
            <a:ext cx="69342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i="1" u="sng" dirty="0" err="1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comida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rápida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6358946" y="0"/>
            <a:ext cx="2785054" cy="2609657"/>
          </a:xfrm>
          <a:prstGeom prst="cloudCallout">
            <a:avLst>
              <a:gd name="adj1" fmla="val 10093"/>
              <a:gd name="adj2" fmla="val 88234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457200"/>
            <a:ext cx="2081550" cy="1624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7000" y="1752600"/>
            <a:ext cx="3594455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6146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7482" y="1295400"/>
            <a:ext cx="5734318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¿El burro </a:t>
            </a:r>
            <a:r>
              <a:rPr lang="en-US" sz="2800" b="1" i="1" u="sng" dirty="0" err="1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fruta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2667000"/>
            <a:ext cx="7258318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¿El burro </a:t>
            </a:r>
            <a:r>
              <a:rPr lang="en-US" sz="2800" b="1" i="1" u="sng" dirty="0" err="1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la comida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rápida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549667"/>
            <a:ext cx="4239366" cy="3308333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2805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0" y="0"/>
            <a:ext cx="5479473" cy="5029200"/>
          </a:xfrm>
          <a:prstGeom prst="cloudCallout">
            <a:avLst>
              <a:gd name="adj1" fmla="val 76481"/>
              <a:gd name="adj2" fmla="val 140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" y="762000"/>
            <a:ext cx="4343400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tiene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toda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suerte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Yo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trabajo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y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descansa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todo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el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día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Y hoy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El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Cinco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92D050"/>
                </a:solidFill>
                <a:latin typeface="Aharoni" pitchFamily="2" charset="-79"/>
                <a:cs typeface="Aharoni" pitchFamily="2" charset="-79"/>
              </a:rPr>
              <a:t>Mayo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</a:p>
          <a:p>
            <a:pPr algn="ctr"/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Hoy </a:t>
            </a:r>
            <a:r>
              <a:rPr lang="en-US" sz="2800" b="1" u="sng" dirty="0" smtClean="0">
                <a:latin typeface="Aharoni" pitchFamily="2" charset="-79"/>
                <a:cs typeface="Aharoni" pitchFamily="2" charset="-79"/>
              </a:rPr>
              <a:t>no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i="1" u="sng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trabajar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Hoy </a:t>
            </a:r>
            <a:r>
              <a:rPr lang="en-US" sz="2800" b="1" i="1" u="sng" dirty="0" err="1" smtClean="0">
                <a:solidFill>
                  <a:srgbClr val="FFFFFF"/>
                </a:solidFill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descansar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y </a:t>
            </a:r>
            <a:r>
              <a:rPr lang="en-US" sz="28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comer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bien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 descr="http://a2.twimg.com/profile_images/111993770/shrek_donkey_bigg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717197"/>
            <a:ext cx="1876425" cy="4140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4719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819400"/>
            <a:ext cx="4876800" cy="95410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Qu</a:t>
            </a:r>
            <a:r>
              <a:rPr lang="en-US" sz="2800" b="1" dirty="0" err="1" smtClean="0">
                <a:cs typeface="Aharoni" pitchFamily="2" charset="-79"/>
              </a:rPr>
              <a:t>é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i="1" u="sng" dirty="0" err="1" smtClean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quiere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hacer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el burro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hoy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en 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El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Cinco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92D050"/>
                </a:solidFill>
                <a:latin typeface="Aharoni" pitchFamily="2" charset="-79"/>
                <a:cs typeface="Aharoni" pitchFamily="2" charset="-79"/>
              </a:rPr>
              <a:t>Mayo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6587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3200400" y="0"/>
            <a:ext cx="5943600" cy="4913293"/>
          </a:xfrm>
          <a:prstGeom prst="cloudCallout">
            <a:avLst>
              <a:gd name="adj1" fmla="val -65270"/>
              <a:gd name="adj2" fmla="val 3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232564" y="990600"/>
            <a:ext cx="411480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Hoy </a:t>
            </a:r>
            <a:r>
              <a:rPr lang="en-US" sz="2800" b="1" i="1" u="sng" dirty="0" err="1" smtClean="0"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descansar</a:t>
            </a:r>
            <a:r>
              <a:rPr lang="en-US" sz="2800" b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.</a:t>
            </a:r>
            <a:endParaRPr lang="en-US" sz="2800" b="1" i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9164" y="2009626"/>
            <a:ext cx="464820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Hoy </a:t>
            </a:r>
            <a:r>
              <a:rPr lang="en-US" sz="2800" b="1" i="1" u="sng" dirty="0" err="1" smtClean="0"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ver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televisión</a:t>
            </a:r>
            <a:r>
              <a:rPr lang="en-US" sz="2800" b="1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.</a:t>
            </a:r>
            <a:endParaRPr lang="en-US" sz="2800" b="1" i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75314" y="2895600"/>
            <a:ext cx="529590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Hoy </a:t>
            </a:r>
            <a:r>
              <a:rPr lang="en-US" sz="2800" b="1" i="1" u="sng" dirty="0" err="1" smtClean="0">
                <a:latin typeface="Aharoni" pitchFamily="2" charset="-79"/>
                <a:cs typeface="Aharoni" pitchFamily="2" charset="-79"/>
              </a:rPr>
              <a:t>quiero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jugar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videojuegos</a:t>
            </a:r>
            <a:r>
              <a:rPr lang="en-US" sz="2800" b="1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.</a:t>
            </a:r>
            <a:endParaRPr lang="en-US" sz="2800" b="1" i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" name="Picture 5" descr="http://a2.twimg.com/profile_images/111993770/shrek_donkey_bigg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17197"/>
            <a:ext cx="1876425" cy="4140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7826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304800"/>
            <a:ext cx="8458200" cy="95410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Para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celebrar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El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Cinco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de </a:t>
            </a:r>
            <a:r>
              <a:rPr lang="en-US" sz="2800" b="1" dirty="0" smtClean="0">
                <a:solidFill>
                  <a:srgbClr val="92D050"/>
                </a:solidFill>
                <a:latin typeface="Aharoni" pitchFamily="2" charset="-79"/>
                <a:cs typeface="Aharoni" pitchFamily="2" charset="-79"/>
              </a:rPr>
              <a:t>Mayo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, el </a:t>
            </a:r>
            <a:r>
              <a:rPr lang="en-US" sz="28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granjero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hace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una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fiesta.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5638800"/>
            <a:ext cx="7924800" cy="95410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A el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granjero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preparar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F79646"/>
                </a:solidFill>
                <a:latin typeface="Aharoni" pitchFamily="2" charset="-79"/>
                <a:cs typeface="Aharoni" pitchFamily="2" charset="-79"/>
              </a:rPr>
              <a:t>la </a:t>
            </a:r>
            <a:r>
              <a:rPr lang="en-US" sz="2800" b="1" dirty="0" err="1" smtClean="0">
                <a:solidFill>
                  <a:srgbClr val="F79646"/>
                </a:solidFill>
                <a:latin typeface="Aharoni" pitchFamily="2" charset="-79"/>
                <a:cs typeface="Aharoni" pitchFamily="2" charset="-79"/>
              </a:rPr>
              <a:t>barbacoa</a:t>
            </a:r>
            <a:r>
              <a:rPr lang="en-US" sz="2800" b="1" dirty="0" smtClean="0">
                <a:solidFill>
                  <a:srgbClr val="F79646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al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estilo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tejano</a:t>
            </a:r>
            <a:r>
              <a:rPr lang="en-US" sz="28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.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7400"/>
            <a:ext cx="3610707" cy="3352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1371600"/>
            <a:ext cx="2311400" cy="17586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276600"/>
            <a:ext cx="3466353" cy="22098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5648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381000"/>
            <a:ext cx="73152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A el burro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mucho </a:t>
            </a:r>
            <a:r>
              <a:rPr lang="en-US" sz="2800" b="1" dirty="0" smtClean="0">
                <a:solidFill>
                  <a:schemeClr val="accent4"/>
                </a:solidFill>
                <a:latin typeface="Aharoni" pitchFamily="2" charset="-79"/>
                <a:cs typeface="Aharoni" pitchFamily="2" charset="-79"/>
              </a:rPr>
              <a:t>la </a:t>
            </a:r>
            <a:r>
              <a:rPr lang="en-US" sz="2800" b="1" dirty="0" err="1" smtClean="0">
                <a:solidFill>
                  <a:schemeClr val="accent4"/>
                </a:solidFill>
                <a:latin typeface="Aharoni" pitchFamily="2" charset="-79"/>
                <a:cs typeface="Aharoni" pitchFamily="2" charset="-79"/>
              </a:rPr>
              <a:t>barbacoa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990600"/>
            <a:ext cx="85344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granjero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da al burro </a:t>
            </a:r>
            <a:r>
              <a:rPr lang="en-US" sz="2800" b="1" dirty="0" err="1" smtClean="0">
                <a:solidFill>
                  <a:schemeClr val="accent2"/>
                </a:solidFill>
                <a:latin typeface="Aharoni" pitchFamily="2" charset="-79"/>
                <a:cs typeface="Aharoni" pitchFamily="2" charset="-79"/>
              </a:rPr>
              <a:t>tres</a:t>
            </a:r>
            <a:r>
              <a:rPr lang="en-US" sz="2800" b="1" dirty="0" smtClean="0">
                <a:solidFill>
                  <a:schemeClr val="accent2"/>
                </a:solidFill>
                <a:latin typeface="Aharoni" pitchFamily="2" charset="-79"/>
                <a:cs typeface="Aharoni" pitchFamily="2" charset="-79"/>
              </a:rPr>
              <a:t> tacos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de </a:t>
            </a:r>
            <a:r>
              <a:rPr lang="en-US" sz="2800" b="1" dirty="0" err="1" smtClean="0">
                <a:solidFill>
                  <a:srgbClr val="F79646"/>
                </a:solidFill>
                <a:latin typeface="Aharoni" pitchFamily="2" charset="-79"/>
                <a:cs typeface="Aharoni" pitchFamily="2" charset="-79"/>
              </a:rPr>
              <a:t>barbacoa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5694218" y="1676400"/>
            <a:ext cx="3449782" cy="2133600"/>
          </a:xfrm>
          <a:prstGeom prst="wedgeEllipseCallout">
            <a:avLst>
              <a:gd name="adj1" fmla="val -38032"/>
              <a:gd name="adj2" fmla="val 663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744339" y="2286000"/>
            <a:ext cx="3399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¡</a:t>
            </a:r>
            <a:r>
              <a:rPr lang="en-US" sz="4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Qu</a:t>
            </a:r>
            <a:r>
              <a:rPr lang="en-US" sz="4800" b="1" dirty="0" err="1" smtClean="0">
                <a:solidFill>
                  <a:srgbClr val="FF0000"/>
                </a:solidFill>
                <a:latin typeface="Bookman Old Style"/>
                <a:cs typeface="Aharoni" pitchFamily="2" charset="-79"/>
              </a:rPr>
              <a:t>é</a:t>
            </a:r>
            <a:r>
              <a:rPr lang="en-US" sz="4800" b="1" dirty="0" smtClean="0">
                <a:solidFill>
                  <a:srgbClr val="FF0000"/>
                </a:solidFill>
                <a:latin typeface="Bookman Old Style"/>
                <a:cs typeface="Aharoni" pitchFamily="2" charset="-79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Bookman Old Style"/>
                <a:cs typeface="Aharoni" pitchFamily="2" charset="-79"/>
              </a:rPr>
              <a:t>rico</a:t>
            </a:r>
            <a:r>
              <a:rPr lang="en-US" sz="4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!</a:t>
            </a:r>
            <a:endParaRPr lang="en-US" sz="4800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52600"/>
            <a:ext cx="3556000" cy="2667000"/>
          </a:xfrm>
          <a:prstGeom prst="rect">
            <a:avLst/>
          </a:prstGeom>
        </p:spPr>
      </p:pic>
      <p:pic>
        <p:nvPicPr>
          <p:cNvPr id="8" name="Picture 2" descr="http://www.livingstonbuzz.com/wp-content/uploads/2010/10/180px-Shrek_donk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733800"/>
            <a:ext cx="2152650" cy="287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103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3400" y="304800"/>
            <a:ext cx="56388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mira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hac</a:t>
            </a:r>
            <a:r>
              <a:rPr lang="en-US" sz="2800" b="1" dirty="0" err="1" smtClean="0">
                <a:latin typeface="Calibri"/>
                <a:cs typeface="Calibri"/>
              </a:rPr>
              <a:t>ía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izquierda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1066800"/>
            <a:ext cx="54864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mira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>
                <a:latin typeface="Aharoni" pitchFamily="2" charset="-79"/>
                <a:cs typeface="Aharoni" pitchFamily="2" charset="-79"/>
              </a:rPr>
              <a:t>hac</a:t>
            </a:r>
            <a:r>
              <a:rPr lang="en-US" sz="2800" b="1" dirty="0" err="1">
                <a:cs typeface="Calibri"/>
              </a:rPr>
              <a:t>ía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la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derecha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595" y="1778000"/>
            <a:ext cx="3111500" cy="5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Oval Callout 7"/>
          <p:cNvSpPr/>
          <p:nvPr/>
        </p:nvSpPr>
        <p:spPr>
          <a:xfrm>
            <a:off x="5105400" y="1676400"/>
            <a:ext cx="3449782" cy="2133600"/>
          </a:xfrm>
          <a:prstGeom prst="wedgeEllipseCallout">
            <a:avLst>
              <a:gd name="adj1" fmla="val -59947"/>
              <a:gd name="adj2" fmla="val 529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57800" y="2209800"/>
            <a:ext cx="3011632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Dónde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está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i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5616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2083" cy="6971156"/>
          </a:xfrm>
          <a:prstGeom prst="rect">
            <a:avLst/>
          </a:prstGeom>
        </p:spPr>
      </p:pic>
      <p:sp>
        <p:nvSpPr>
          <p:cNvPr id="2" name="Oval Callout 1"/>
          <p:cNvSpPr/>
          <p:nvPr/>
        </p:nvSpPr>
        <p:spPr>
          <a:xfrm>
            <a:off x="2743200" y="838200"/>
            <a:ext cx="3474028" cy="2590800"/>
          </a:xfrm>
          <a:prstGeom prst="wedgeEllipseCallout">
            <a:avLst>
              <a:gd name="adj1" fmla="val -62982"/>
              <a:gd name="adj2" fmla="val 542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895600" y="1676400"/>
            <a:ext cx="3011632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Te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gustan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los tacos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burrito?</a:t>
            </a:r>
            <a:endParaRPr lang="en-US" sz="2800" b="1" i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50" name="Picture 2" descr="http://simplywallpaper.net/pictures/2010/06/01/s4_wp-1280-shrek-forever-after-donke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4">
                    <a14:imgEffect>
                      <a14:backgroundRemoval t="0" b="98633" l="29297" r="74688"/>
                    </a14:imgEffect>
                  </a14:imgLayer>
                </a14:imgProps>
              </a:ex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4190" t="135" r="24190" b="-135"/>
          <a:stretch/>
        </p:blipFill>
        <p:spPr bwMode="auto">
          <a:xfrm>
            <a:off x="5817178" y="0"/>
            <a:ext cx="3299113" cy="5114925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8600" y="3276600"/>
            <a:ext cx="3610707" cy="33528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1235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2514600"/>
            <a:ext cx="7315200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Mejor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ser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un burrito vivo,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aunque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flaco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que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un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puerquito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gordo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–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pero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muerto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 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6468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¡</a:t>
            </a:r>
            <a:r>
              <a:rPr lang="en-US" dirty="0" err="1" smtClean="0"/>
              <a:t>Participen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098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s-ES_tradnl" dirty="0" smtClean="0"/>
              <a:t>Responden </a:t>
            </a:r>
            <a:r>
              <a:rPr lang="es-ES_tradnl" dirty="0" smtClean="0"/>
              <a:t>a las oraciones con “</a:t>
            </a:r>
            <a:r>
              <a:rPr lang="es-ES_tradnl" dirty="0" err="1" smtClean="0"/>
              <a:t>ahhhh</a:t>
            </a:r>
            <a:r>
              <a:rPr lang="es-ES_tradnl" dirty="0" smtClean="0"/>
              <a:t>!”</a:t>
            </a:r>
          </a:p>
          <a:p>
            <a:pPr>
              <a:buFont typeface="Arial"/>
              <a:buChar char="•"/>
            </a:pPr>
            <a:r>
              <a:rPr lang="es-ES_tradnl" dirty="0" smtClean="0"/>
              <a:t>Contesten las preguntas con “sí” o “no”</a:t>
            </a:r>
          </a:p>
          <a:p>
            <a:pPr>
              <a:buFont typeface="Arial"/>
              <a:buChar char="•"/>
            </a:pPr>
            <a:r>
              <a:rPr lang="es-ES_tradnl" dirty="0" smtClean="0"/>
              <a:t>Adivinen las respuestas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fabula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Write your own original fable IN SPANISH using the vocabulary from your </a:t>
            </a:r>
            <a:r>
              <a:rPr lang="en-US" dirty="0" err="1" smtClean="0"/>
              <a:t>pasatiempos</a:t>
            </a:r>
            <a:r>
              <a:rPr lang="en-US" dirty="0" smtClean="0"/>
              <a:t> list, adjectives to describe people and activities, and these forms of the verb </a:t>
            </a:r>
            <a:r>
              <a:rPr lang="en-US" dirty="0" err="1" smtClean="0"/>
              <a:t>querer</a:t>
            </a:r>
            <a:r>
              <a:rPr lang="en-US" dirty="0" smtClean="0"/>
              <a:t>: (</a:t>
            </a:r>
            <a:r>
              <a:rPr lang="en-US" dirty="0" err="1" smtClean="0"/>
              <a:t>quiero</a:t>
            </a:r>
            <a:r>
              <a:rPr lang="en-US" dirty="0" smtClean="0"/>
              <a:t>, </a:t>
            </a:r>
            <a:r>
              <a:rPr lang="en-US" dirty="0" err="1" smtClean="0"/>
              <a:t>quieres</a:t>
            </a:r>
            <a:r>
              <a:rPr lang="en-US" dirty="0" smtClean="0"/>
              <a:t>, </a:t>
            </a:r>
            <a:r>
              <a:rPr lang="en-US" dirty="0" err="1" smtClean="0"/>
              <a:t>quiere</a:t>
            </a:r>
            <a:r>
              <a:rPr lang="en-US" dirty="0" smtClean="0"/>
              <a:t>).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154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3000" y="533400"/>
            <a:ext cx="2514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Hay un burro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5500" y="1539481"/>
            <a:ext cx="52197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muy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trabajador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3600" y="2286000"/>
            <a:ext cx="52197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atlético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3600" y="3048000"/>
            <a:ext cx="52197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El burro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flaco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http://www.livingstonbuzz.com/wp-content/uploads/2010/10/180px-Shrek_donk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1714500" cy="2286000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2.twimg.com/profile_images/111993770/shrek_donkey_bigg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6575" y="1447800"/>
            <a:ext cx="2257425" cy="4981575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1155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990600"/>
            <a:ext cx="52197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un burro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perezoso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2667000"/>
            <a:ext cx="52197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un burro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activo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4572000"/>
            <a:ext cx="57912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un burro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gordo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o </a:t>
            </a:r>
            <a:r>
              <a:rPr lang="en-US" sz="28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flaco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7090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457200"/>
            <a:ext cx="65532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Al burro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hacer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ejercicio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5410200"/>
            <a:ext cx="558165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correr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24000"/>
            <a:ext cx="4470400" cy="33528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437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6442E-6 1.72063E-6 C 0.01041 -0.00185 0.02117 -0.00277 0.03141 -0.00647 C 0.04026 -0.00994 0.04877 -0.01457 0.05779 -0.01757 C 0.06265 -0.0215 0.06803 -0.02451 0.07272 -0.02867 C 0.07463 -0.03052 0.07567 -0.03353 0.07775 -0.03538 C 0.08174 -0.03885 0.08782 -0.04209 0.0925 -0.04394 C 0.0958 -0.04694 0.09858 -0.05134 0.10239 -0.05273 C 0.10396 -0.05365 0.10587 -0.05411 0.10743 -0.05504 C 0.11767 -0.06267 0.12582 -0.07238 0.1371 -0.07701 C 0.14422 -0.0962 0.13589 -0.0777 0.14544 -0.09042 C 0.15238 -0.09967 0.14908 -0.0999 0.16036 -0.10337 C 0.16609 -0.10869 0.17216 -0.11054 0.17858 -0.11447 C 0.18414 -0.12234 0.19056 -0.12511 0.19663 -0.13205 C 0.20635 -0.14361 0.19906 -0.13899 0.20826 -0.14315 C 0.22284 -0.15795 0.21607 -0.15425 0.22648 -0.15841 C 0.23603 -0.1679 0.23985 -0.17322 0.2513 -0.17622 C 0.25512 -0.17992 0.25824 -0.18524 0.26276 -0.18709 C 0.26779 -0.18964 0.26814 -0.18917 0.27265 -0.1938 C 0.27976 -0.20189 0.28671 -0.21045 0.29417 -0.21808 C 0.29816 -0.22248 0.31864 -0.23936 0.32072 -0.24005 C 0.32402 -0.24167 0.32766 -0.2419 0.33061 -0.24445 C 0.33947 -0.25277 0.35005 -0.2574 0.36029 -0.26202 C 0.37209 -0.2678 0.38268 -0.2759 0.395 -0.2796 C 0.40229 -0.28469 0.40923 -0.287 0.41652 -0.29278 C 0.42485 -0.29995 0.43127 -0.30781 0.4396 -0.31498 C 0.44117 -0.3166 0.44255 -0.31891 0.44464 -0.31938 C 0.45505 -0.32215 0.45019 -0.32053 0.45956 -0.32377 C 0.46789 -0.33163 0.46234 -0.32817 0.47761 -0.32817 L 0.54373 0.24445 L -0.19507 0.33048 L 0.37851 -0.01318 " pathEditMode="relative" ptsTypes="fffffffffffffffffffffffffffAA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2590800"/>
            <a:ext cx="52197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Qué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hacer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el burro?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48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638935"/>
            <a:ext cx="66294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mucho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practicar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deportes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2286000"/>
            <a:ext cx="521970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jugar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al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básquetbol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con amigos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3896380"/>
            <a:ext cx="521970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jugar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al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b</a:t>
            </a:r>
            <a:r>
              <a:rPr lang="en-US" sz="2800" b="1" dirty="0" err="1" smtClean="0">
                <a:solidFill>
                  <a:srgbClr val="0070C0"/>
                </a:solidFill>
                <a:latin typeface="Bookman Old Style"/>
                <a:cs typeface="Aharoni" pitchFamily="2" charset="-79"/>
              </a:rPr>
              <a:t>é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isbol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con amigos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5886" y="5976610"/>
            <a:ext cx="6217227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jugar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al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f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ea typeface="Dotum" pitchFamily="34" charset="-127"/>
                <a:cs typeface="Aharoni" pitchFamily="2" charset="-79"/>
              </a:rPr>
              <a:t>útbol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ea typeface="Dotum" pitchFamily="34" charset="-127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ea typeface="Dotum" pitchFamily="34" charset="-127"/>
                <a:cs typeface="Aharoni" pitchFamily="2" charset="-79"/>
              </a:rPr>
              <a:t>americano</a:t>
            </a:r>
            <a:r>
              <a:rPr lang="en-US" sz="2800" b="1" dirty="0" smtClean="0">
                <a:latin typeface="Aharoni" pitchFamily="2" charset="-79"/>
                <a:ea typeface="Dotum" pitchFamily="34" charset="-127"/>
                <a:cs typeface="Aharoni" pitchFamily="2" charset="-79"/>
              </a:rPr>
              <a:t> con amigos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.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" name="Picture 4" descr="http://a2.twimg.com/profile_images/111993770/shrek_donkey_bigg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6575" y="838200"/>
            <a:ext cx="2257425" cy="4981575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905000"/>
            <a:ext cx="1524000" cy="1524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0" y="4495800"/>
            <a:ext cx="1920918" cy="12736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5080628"/>
            <a:ext cx="1777372" cy="177737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889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638935"/>
            <a:ext cx="71628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jugar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videojuegos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3505200"/>
            <a:ext cx="66294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¿Le </a:t>
            </a:r>
            <a:r>
              <a:rPr lang="en-US" sz="2800" b="1" dirty="0" err="1" smtClean="0">
                <a:latin typeface="Aharoni" pitchFamily="2" charset="-79"/>
                <a:cs typeface="Aharoni" pitchFamily="2" charset="-79"/>
              </a:rPr>
              <a:t>gusta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practicar</a:t>
            </a:r>
            <a:r>
              <a:rPr lang="en-US" sz="2800" b="1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deportes</a:t>
            </a: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?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8837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Story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594</Words>
  <Application>Microsoft Macintosh PowerPoint</Application>
  <PresentationFormat>On-screen Show (4:3)</PresentationFormat>
  <Paragraphs>84</Paragraphs>
  <Slides>30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El Burro y el Puerquito</vt:lpstr>
      <vt:lpstr>Vocabulario</vt:lpstr>
      <vt:lpstr>¡Participen!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Una fabula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burro y el puerquito</dc:title>
  <dc:creator>Nicole Siering</dc:creator>
  <cp:lastModifiedBy>Benjamin Rush</cp:lastModifiedBy>
  <cp:revision>49</cp:revision>
  <dcterms:created xsi:type="dcterms:W3CDTF">2012-02-01T12:49:28Z</dcterms:created>
  <dcterms:modified xsi:type="dcterms:W3CDTF">2012-02-01T20:08:33Z</dcterms:modified>
</cp:coreProperties>
</file>